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7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ECD8CC0-2970-491C-9299-40E97AFFBF5D}" type="datetimeFigureOut">
              <a:rPr lang="es-MX" smtClean="0"/>
              <a:t>28/05/2019</a:t>
            </a:fld>
            <a:endParaRPr lang="es-MX"/>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MX"/>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69A4567-3EB3-45AE-8705-DA5A2C95B2F1}" type="slidenum">
              <a:rPr lang="es-MX" smtClean="0"/>
              <a:t>‹Nº›</a:t>
            </a:fld>
            <a:endParaRPr lang="es-MX"/>
          </a:p>
        </p:txBody>
      </p:sp>
    </p:spTree>
    <p:extLst>
      <p:ext uri="{BB962C8B-B14F-4D97-AF65-F5344CB8AC3E}">
        <p14:creationId xmlns:p14="http://schemas.microsoft.com/office/powerpoint/2010/main" val="4820474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EF861D30-A373-4A62-9E55-E1B21A1C7B9C}" type="datetimeFigureOut">
              <a:rPr lang="es-MX" smtClean="0"/>
              <a:t>28/05/2019</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6407E714-190D-49F3-B69A-F6921CEB7A37}" type="slidenum">
              <a:rPr lang="es-MX" smtClean="0"/>
              <a:t>‹Nº›</a:t>
            </a:fld>
            <a:endParaRPr lang="es-MX"/>
          </a:p>
        </p:txBody>
      </p:sp>
    </p:spTree>
    <p:extLst>
      <p:ext uri="{BB962C8B-B14F-4D97-AF65-F5344CB8AC3E}">
        <p14:creationId xmlns:p14="http://schemas.microsoft.com/office/powerpoint/2010/main" val="33854080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EF861D30-A373-4A62-9E55-E1B21A1C7B9C}" type="datetimeFigureOut">
              <a:rPr lang="es-MX" smtClean="0"/>
              <a:t>28/05/2019</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6407E714-190D-49F3-B69A-F6921CEB7A37}" type="slidenum">
              <a:rPr lang="es-MX" smtClean="0"/>
              <a:t>‹Nº›</a:t>
            </a:fld>
            <a:endParaRPr lang="es-MX"/>
          </a:p>
        </p:txBody>
      </p:sp>
    </p:spTree>
    <p:extLst>
      <p:ext uri="{BB962C8B-B14F-4D97-AF65-F5344CB8AC3E}">
        <p14:creationId xmlns:p14="http://schemas.microsoft.com/office/powerpoint/2010/main" val="20457221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EF861D30-A373-4A62-9E55-E1B21A1C7B9C}" type="datetimeFigureOut">
              <a:rPr lang="es-MX" smtClean="0"/>
              <a:t>28/05/2019</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6407E714-190D-49F3-B69A-F6921CEB7A37}" type="slidenum">
              <a:rPr lang="es-MX" smtClean="0"/>
              <a:t>‹Nº›</a:t>
            </a:fld>
            <a:endParaRPr lang="es-MX"/>
          </a:p>
        </p:txBody>
      </p:sp>
    </p:spTree>
    <p:extLst>
      <p:ext uri="{BB962C8B-B14F-4D97-AF65-F5344CB8AC3E}">
        <p14:creationId xmlns:p14="http://schemas.microsoft.com/office/powerpoint/2010/main" val="1057945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EF861D30-A373-4A62-9E55-E1B21A1C7B9C}" type="datetimeFigureOut">
              <a:rPr lang="es-MX" smtClean="0"/>
              <a:t>28/05/2019</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6407E714-190D-49F3-B69A-F6921CEB7A37}" type="slidenum">
              <a:rPr lang="es-MX" smtClean="0"/>
              <a:t>‹Nº›</a:t>
            </a:fld>
            <a:endParaRPr lang="es-MX"/>
          </a:p>
        </p:txBody>
      </p:sp>
    </p:spTree>
    <p:extLst>
      <p:ext uri="{BB962C8B-B14F-4D97-AF65-F5344CB8AC3E}">
        <p14:creationId xmlns:p14="http://schemas.microsoft.com/office/powerpoint/2010/main" val="34094510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EF861D30-A373-4A62-9E55-E1B21A1C7B9C}" type="datetimeFigureOut">
              <a:rPr lang="es-MX" smtClean="0"/>
              <a:t>28/05/2019</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6407E714-190D-49F3-B69A-F6921CEB7A37}" type="slidenum">
              <a:rPr lang="es-MX" smtClean="0"/>
              <a:t>‹Nº›</a:t>
            </a:fld>
            <a:endParaRPr lang="es-MX"/>
          </a:p>
        </p:txBody>
      </p:sp>
    </p:spTree>
    <p:extLst>
      <p:ext uri="{BB962C8B-B14F-4D97-AF65-F5344CB8AC3E}">
        <p14:creationId xmlns:p14="http://schemas.microsoft.com/office/powerpoint/2010/main" val="41069421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EF861D30-A373-4A62-9E55-E1B21A1C7B9C}" type="datetimeFigureOut">
              <a:rPr lang="es-MX" smtClean="0"/>
              <a:t>28/05/2019</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6407E714-190D-49F3-B69A-F6921CEB7A37}" type="slidenum">
              <a:rPr lang="es-MX" smtClean="0"/>
              <a:t>‹Nº›</a:t>
            </a:fld>
            <a:endParaRPr lang="es-MX"/>
          </a:p>
        </p:txBody>
      </p:sp>
    </p:spTree>
    <p:extLst>
      <p:ext uri="{BB962C8B-B14F-4D97-AF65-F5344CB8AC3E}">
        <p14:creationId xmlns:p14="http://schemas.microsoft.com/office/powerpoint/2010/main" val="28571616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EF861D30-A373-4A62-9E55-E1B21A1C7B9C}" type="datetimeFigureOut">
              <a:rPr lang="es-MX" smtClean="0"/>
              <a:t>28/05/2019</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6407E714-190D-49F3-B69A-F6921CEB7A37}" type="slidenum">
              <a:rPr lang="es-MX" smtClean="0"/>
              <a:t>‹Nº›</a:t>
            </a:fld>
            <a:endParaRPr lang="es-MX"/>
          </a:p>
        </p:txBody>
      </p:sp>
    </p:spTree>
    <p:extLst>
      <p:ext uri="{BB962C8B-B14F-4D97-AF65-F5344CB8AC3E}">
        <p14:creationId xmlns:p14="http://schemas.microsoft.com/office/powerpoint/2010/main" val="35040035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EF861D30-A373-4A62-9E55-E1B21A1C7B9C}" type="datetimeFigureOut">
              <a:rPr lang="es-MX" smtClean="0"/>
              <a:t>28/05/2019</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6407E714-190D-49F3-B69A-F6921CEB7A37}" type="slidenum">
              <a:rPr lang="es-MX" smtClean="0"/>
              <a:t>‹Nº›</a:t>
            </a:fld>
            <a:endParaRPr lang="es-MX"/>
          </a:p>
        </p:txBody>
      </p:sp>
    </p:spTree>
    <p:extLst>
      <p:ext uri="{BB962C8B-B14F-4D97-AF65-F5344CB8AC3E}">
        <p14:creationId xmlns:p14="http://schemas.microsoft.com/office/powerpoint/2010/main" val="16280119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EF861D30-A373-4A62-9E55-E1B21A1C7B9C}" type="datetimeFigureOut">
              <a:rPr lang="es-MX" smtClean="0"/>
              <a:t>28/05/2019</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6407E714-190D-49F3-B69A-F6921CEB7A37}" type="slidenum">
              <a:rPr lang="es-MX" smtClean="0"/>
              <a:t>‹Nº›</a:t>
            </a:fld>
            <a:endParaRPr lang="es-MX"/>
          </a:p>
        </p:txBody>
      </p:sp>
    </p:spTree>
    <p:extLst>
      <p:ext uri="{BB962C8B-B14F-4D97-AF65-F5344CB8AC3E}">
        <p14:creationId xmlns:p14="http://schemas.microsoft.com/office/powerpoint/2010/main" val="25951902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EF861D30-A373-4A62-9E55-E1B21A1C7B9C}" type="datetimeFigureOut">
              <a:rPr lang="es-MX" smtClean="0"/>
              <a:t>28/05/2019</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6407E714-190D-49F3-B69A-F6921CEB7A37}" type="slidenum">
              <a:rPr lang="es-MX" smtClean="0"/>
              <a:t>‹Nº›</a:t>
            </a:fld>
            <a:endParaRPr lang="es-MX"/>
          </a:p>
        </p:txBody>
      </p:sp>
    </p:spTree>
    <p:extLst>
      <p:ext uri="{BB962C8B-B14F-4D97-AF65-F5344CB8AC3E}">
        <p14:creationId xmlns:p14="http://schemas.microsoft.com/office/powerpoint/2010/main" val="37160579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EF861D30-A373-4A62-9E55-E1B21A1C7B9C}" type="datetimeFigureOut">
              <a:rPr lang="es-MX" smtClean="0"/>
              <a:t>28/05/2019</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6407E714-190D-49F3-B69A-F6921CEB7A37}" type="slidenum">
              <a:rPr lang="es-MX" smtClean="0"/>
              <a:t>‹Nº›</a:t>
            </a:fld>
            <a:endParaRPr lang="es-MX"/>
          </a:p>
        </p:txBody>
      </p:sp>
    </p:spTree>
    <p:extLst>
      <p:ext uri="{BB962C8B-B14F-4D97-AF65-F5344CB8AC3E}">
        <p14:creationId xmlns:p14="http://schemas.microsoft.com/office/powerpoint/2010/main" val="24821026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861D30-A373-4A62-9E55-E1B21A1C7B9C}" type="datetimeFigureOut">
              <a:rPr lang="es-MX" smtClean="0"/>
              <a:t>28/05/2019</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07E714-190D-49F3-B69A-F6921CEB7A37}" type="slidenum">
              <a:rPr lang="es-MX" smtClean="0"/>
              <a:t>‹Nº›</a:t>
            </a:fld>
            <a:endParaRPr lang="es-MX"/>
          </a:p>
        </p:txBody>
      </p:sp>
    </p:spTree>
    <p:extLst>
      <p:ext uri="{BB962C8B-B14F-4D97-AF65-F5344CB8AC3E}">
        <p14:creationId xmlns:p14="http://schemas.microsoft.com/office/powerpoint/2010/main" val="10302608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521800" y="764704"/>
            <a:ext cx="7772400" cy="1728192"/>
          </a:xfrm>
        </p:spPr>
        <p:txBody>
          <a:bodyPr>
            <a:normAutofit fontScale="90000"/>
          </a:bodyPr>
          <a:lstStyle/>
          <a:p>
            <a:r>
              <a:rPr lang="es-MX" dirty="0" smtClean="0"/>
              <a:t>CAMARA DE DIPUTADOS </a:t>
            </a:r>
            <a:br>
              <a:rPr lang="es-MX" dirty="0" smtClean="0"/>
            </a:br>
            <a:r>
              <a:rPr lang="es-MX" dirty="0" smtClean="0"/>
              <a:t>ESTADOS UNIDOS MEXICANOS </a:t>
            </a:r>
            <a:br>
              <a:rPr lang="es-MX" dirty="0" smtClean="0"/>
            </a:br>
            <a:r>
              <a:rPr lang="es-MX" dirty="0" smtClean="0"/>
              <a:t>COMISIÓN DE INFRAESTRUCTURA</a:t>
            </a:r>
            <a:endParaRPr lang="es-MX" dirty="0"/>
          </a:p>
        </p:txBody>
      </p:sp>
      <p:sp>
        <p:nvSpPr>
          <p:cNvPr id="4" name="3 CuadroTexto"/>
          <p:cNvSpPr txBox="1"/>
          <p:nvPr/>
        </p:nvSpPr>
        <p:spPr>
          <a:xfrm>
            <a:off x="850823" y="3239113"/>
            <a:ext cx="7435369" cy="461665"/>
          </a:xfrm>
          <a:prstGeom prst="rect">
            <a:avLst/>
          </a:prstGeom>
          <a:noFill/>
        </p:spPr>
        <p:txBody>
          <a:bodyPr wrap="none" rtlCol="0">
            <a:spAutoFit/>
          </a:bodyPr>
          <a:lstStyle/>
          <a:p>
            <a:r>
              <a:rPr lang="es-MX" sz="2400" dirty="0" smtClean="0"/>
              <a:t>Palacio Legislativo de San Lázaro CDMX,  28 de Mayo 2019</a:t>
            </a:r>
            <a:endParaRPr lang="es-MX" sz="2400" dirty="0"/>
          </a:p>
        </p:txBody>
      </p:sp>
      <p:sp>
        <p:nvSpPr>
          <p:cNvPr id="5" name="4 CuadroTexto"/>
          <p:cNvSpPr txBox="1"/>
          <p:nvPr/>
        </p:nvSpPr>
        <p:spPr>
          <a:xfrm>
            <a:off x="880960" y="4365104"/>
            <a:ext cx="7375096" cy="646331"/>
          </a:xfrm>
          <a:prstGeom prst="rect">
            <a:avLst/>
          </a:prstGeom>
          <a:noFill/>
        </p:spPr>
        <p:txBody>
          <a:bodyPr wrap="none" rtlCol="0">
            <a:spAutoFit/>
          </a:bodyPr>
          <a:lstStyle/>
          <a:p>
            <a:r>
              <a:rPr lang="es-MX" sz="3600" dirty="0" smtClean="0"/>
              <a:t>Mesa de infraestructura aeroportuaria</a:t>
            </a:r>
          </a:p>
        </p:txBody>
      </p:sp>
    </p:spTree>
    <p:extLst>
      <p:ext uri="{BB962C8B-B14F-4D97-AF65-F5344CB8AC3E}">
        <p14:creationId xmlns:p14="http://schemas.microsoft.com/office/powerpoint/2010/main" val="10781094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901349" y="116632"/>
            <a:ext cx="7211144" cy="864096"/>
          </a:xfrm>
        </p:spPr>
        <p:txBody>
          <a:bodyPr>
            <a:normAutofit/>
          </a:bodyPr>
          <a:lstStyle/>
          <a:p>
            <a:r>
              <a:rPr lang="es-MX" sz="3600" dirty="0" smtClean="0"/>
              <a:t>Planeación de un Aeropuerto </a:t>
            </a:r>
            <a:endParaRPr lang="es-MX" sz="3600" dirty="0"/>
          </a:p>
        </p:txBody>
      </p:sp>
      <p:grpSp>
        <p:nvGrpSpPr>
          <p:cNvPr id="5" name="4 Grupo"/>
          <p:cNvGrpSpPr/>
          <p:nvPr/>
        </p:nvGrpSpPr>
        <p:grpSpPr>
          <a:xfrm>
            <a:off x="4211960" y="1040810"/>
            <a:ext cx="4320480" cy="5484533"/>
            <a:chOff x="2627784" y="1412776"/>
            <a:chExt cx="3676650" cy="502285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27784" y="1412776"/>
              <a:ext cx="3676650" cy="5022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3 CuadroTexto"/>
            <p:cNvSpPr txBox="1"/>
            <p:nvPr/>
          </p:nvSpPr>
          <p:spPr>
            <a:xfrm>
              <a:off x="3491880" y="1516142"/>
              <a:ext cx="301686" cy="369332"/>
            </a:xfrm>
            <a:prstGeom prst="rect">
              <a:avLst/>
            </a:prstGeom>
            <a:noFill/>
          </p:spPr>
          <p:txBody>
            <a:bodyPr wrap="none" rtlCol="0">
              <a:spAutoFit/>
            </a:bodyPr>
            <a:lstStyle/>
            <a:p>
              <a:r>
                <a:rPr lang="es-MX" b="1" dirty="0" smtClean="0"/>
                <a:t>1</a:t>
              </a:r>
              <a:endParaRPr lang="es-MX" b="1" dirty="0"/>
            </a:p>
          </p:txBody>
        </p:sp>
        <p:sp>
          <p:nvSpPr>
            <p:cNvPr id="6" name="5 CuadroTexto"/>
            <p:cNvSpPr txBox="1"/>
            <p:nvPr/>
          </p:nvSpPr>
          <p:spPr>
            <a:xfrm>
              <a:off x="3563888" y="2348880"/>
              <a:ext cx="301686" cy="369332"/>
            </a:xfrm>
            <a:prstGeom prst="rect">
              <a:avLst/>
            </a:prstGeom>
            <a:noFill/>
          </p:spPr>
          <p:txBody>
            <a:bodyPr wrap="none" rtlCol="0">
              <a:spAutoFit/>
            </a:bodyPr>
            <a:lstStyle/>
            <a:p>
              <a:r>
                <a:rPr lang="es-MX" b="1" dirty="0" smtClean="0"/>
                <a:t>2</a:t>
              </a:r>
              <a:endParaRPr lang="es-MX" b="1" dirty="0"/>
            </a:p>
          </p:txBody>
        </p:sp>
        <p:sp>
          <p:nvSpPr>
            <p:cNvPr id="7" name="6 CuadroTexto"/>
            <p:cNvSpPr txBox="1"/>
            <p:nvPr/>
          </p:nvSpPr>
          <p:spPr>
            <a:xfrm>
              <a:off x="3702191" y="2718212"/>
              <a:ext cx="301686" cy="369332"/>
            </a:xfrm>
            <a:prstGeom prst="rect">
              <a:avLst/>
            </a:prstGeom>
            <a:noFill/>
          </p:spPr>
          <p:txBody>
            <a:bodyPr wrap="none" rtlCol="0">
              <a:spAutoFit/>
            </a:bodyPr>
            <a:lstStyle/>
            <a:p>
              <a:r>
                <a:rPr lang="es-MX" b="1" dirty="0"/>
                <a:t>3</a:t>
              </a:r>
            </a:p>
          </p:txBody>
        </p:sp>
        <p:sp>
          <p:nvSpPr>
            <p:cNvPr id="8" name="7 CuadroTexto"/>
            <p:cNvSpPr txBox="1"/>
            <p:nvPr/>
          </p:nvSpPr>
          <p:spPr>
            <a:xfrm>
              <a:off x="3649735" y="3789040"/>
              <a:ext cx="301686" cy="369332"/>
            </a:xfrm>
            <a:prstGeom prst="rect">
              <a:avLst/>
            </a:prstGeom>
            <a:noFill/>
          </p:spPr>
          <p:txBody>
            <a:bodyPr wrap="none" rtlCol="0">
              <a:spAutoFit/>
            </a:bodyPr>
            <a:lstStyle/>
            <a:p>
              <a:r>
                <a:rPr lang="es-MX" b="1" dirty="0"/>
                <a:t>4</a:t>
              </a:r>
            </a:p>
          </p:txBody>
        </p:sp>
        <p:sp>
          <p:nvSpPr>
            <p:cNvPr id="9" name="8 CuadroTexto"/>
            <p:cNvSpPr txBox="1"/>
            <p:nvPr/>
          </p:nvSpPr>
          <p:spPr>
            <a:xfrm>
              <a:off x="3573310" y="4380946"/>
              <a:ext cx="301686" cy="369332"/>
            </a:xfrm>
            <a:prstGeom prst="rect">
              <a:avLst/>
            </a:prstGeom>
            <a:noFill/>
          </p:spPr>
          <p:txBody>
            <a:bodyPr wrap="none" rtlCol="0">
              <a:spAutoFit/>
            </a:bodyPr>
            <a:lstStyle/>
            <a:p>
              <a:r>
                <a:rPr lang="es-MX" b="1" dirty="0"/>
                <a:t>5</a:t>
              </a:r>
            </a:p>
          </p:txBody>
        </p:sp>
        <p:sp>
          <p:nvSpPr>
            <p:cNvPr id="10" name="9 CuadroTexto"/>
            <p:cNvSpPr txBox="1"/>
            <p:nvPr/>
          </p:nvSpPr>
          <p:spPr>
            <a:xfrm>
              <a:off x="3551348" y="4756520"/>
              <a:ext cx="301686" cy="369332"/>
            </a:xfrm>
            <a:prstGeom prst="rect">
              <a:avLst/>
            </a:prstGeom>
            <a:noFill/>
          </p:spPr>
          <p:txBody>
            <a:bodyPr wrap="none" rtlCol="0">
              <a:spAutoFit/>
            </a:bodyPr>
            <a:lstStyle/>
            <a:p>
              <a:r>
                <a:rPr lang="es-MX" b="1" dirty="0"/>
                <a:t>6</a:t>
              </a:r>
            </a:p>
          </p:txBody>
        </p:sp>
        <p:sp>
          <p:nvSpPr>
            <p:cNvPr id="11" name="10 CuadroTexto"/>
            <p:cNvSpPr txBox="1"/>
            <p:nvPr/>
          </p:nvSpPr>
          <p:spPr>
            <a:xfrm>
              <a:off x="3124530" y="5229200"/>
              <a:ext cx="301686" cy="369332"/>
            </a:xfrm>
            <a:prstGeom prst="rect">
              <a:avLst/>
            </a:prstGeom>
            <a:noFill/>
          </p:spPr>
          <p:txBody>
            <a:bodyPr wrap="none" rtlCol="0">
              <a:spAutoFit/>
            </a:bodyPr>
            <a:lstStyle/>
            <a:p>
              <a:r>
                <a:rPr lang="es-MX" b="1" dirty="0"/>
                <a:t>7</a:t>
              </a:r>
            </a:p>
          </p:txBody>
        </p:sp>
        <p:sp>
          <p:nvSpPr>
            <p:cNvPr id="12" name="11 CuadroTexto"/>
            <p:cNvSpPr txBox="1"/>
            <p:nvPr/>
          </p:nvSpPr>
          <p:spPr>
            <a:xfrm>
              <a:off x="3190194" y="5877272"/>
              <a:ext cx="301686" cy="369332"/>
            </a:xfrm>
            <a:prstGeom prst="rect">
              <a:avLst/>
            </a:prstGeom>
            <a:noFill/>
          </p:spPr>
          <p:txBody>
            <a:bodyPr wrap="none" rtlCol="0">
              <a:spAutoFit/>
            </a:bodyPr>
            <a:lstStyle/>
            <a:p>
              <a:r>
                <a:rPr lang="es-MX" b="1" dirty="0"/>
                <a:t>8</a:t>
              </a:r>
            </a:p>
          </p:txBody>
        </p:sp>
      </p:grpSp>
      <p:sp>
        <p:nvSpPr>
          <p:cNvPr id="3" name="2 CuadroTexto"/>
          <p:cNvSpPr txBox="1"/>
          <p:nvPr/>
        </p:nvSpPr>
        <p:spPr>
          <a:xfrm>
            <a:off x="323528" y="1741101"/>
            <a:ext cx="3672408" cy="523220"/>
          </a:xfrm>
          <a:prstGeom prst="rect">
            <a:avLst/>
          </a:prstGeom>
          <a:noFill/>
        </p:spPr>
        <p:txBody>
          <a:bodyPr wrap="square" rtlCol="0">
            <a:spAutoFit/>
          </a:bodyPr>
          <a:lstStyle/>
          <a:p>
            <a:r>
              <a:rPr lang="es-MX" sz="2800" dirty="0" smtClean="0"/>
              <a:t>1 </a:t>
            </a:r>
            <a:r>
              <a:rPr lang="es-MX" sz="2000" dirty="0" smtClean="0"/>
              <a:t>Espacio aéreo en ruta</a:t>
            </a:r>
            <a:endParaRPr lang="es-MX" sz="2000" dirty="0"/>
          </a:p>
        </p:txBody>
      </p:sp>
      <p:sp>
        <p:nvSpPr>
          <p:cNvPr id="13" name="12 CuadroTexto"/>
          <p:cNvSpPr txBox="1"/>
          <p:nvPr/>
        </p:nvSpPr>
        <p:spPr>
          <a:xfrm>
            <a:off x="353942" y="2204627"/>
            <a:ext cx="3425970" cy="523220"/>
          </a:xfrm>
          <a:prstGeom prst="rect">
            <a:avLst/>
          </a:prstGeom>
          <a:noFill/>
        </p:spPr>
        <p:txBody>
          <a:bodyPr wrap="square" rtlCol="0">
            <a:spAutoFit/>
          </a:bodyPr>
          <a:lstStyle/>
          <a:p>
            <a:r>
              <a:rPr lang="es-MX" sz="2800" dirty="0"/>
              <a:t>2</a:t>
            </a:r>
            <a:r>
              <a:rPr lang="es-MX" sz="2800" dirty="0" smtClean="0"/>
              <a:t> </a:t>
            </a:r>
            <a:r>
              <a:rPr lang="es-MX" sz="2000" dirty="0" smtClean="0"/>
              <a:t>Espacio aéreo terminal</a:t>
            </a:r>
            <a:endParaRPr lang="es-MX" sz="2000" dirty="0"/>
          </a:p>
        </p:txBody>
      </p:sp>
      <p:sp>
        <p:nvSpPr>
          <p:cNvPr id="14" name="13 CuadroTexto"/>
          <p:cNvSpPr txBox="1"/>
          <p:nvPr/>
        </p:nvSpPr>
        <p:spPr>
          <a:xfrm>
            <a:off x="342474" y="2646204"/>
            <a:ext cx="3437438" cy="523220"/>
          </a:xfrm>
          <a:prstGeom prst="rect">
            <a:avLst/>
          </a:prstGeom>
          <a:noFill/>
        </p:spPr>
        <p:txBody>
          <a:bodyPr wrap="square" rtlCol="0">
            <a:spAutoFit/>
          </a:bodyPr>
          <a:lstStyle/>
          <a:p>
            <a:r>
              <a:rPr lang="es-MX" sz="2800" dirty="0"/>
              <a:t>3</a:t>
            </a:r>
            <a:r>
              <a:rPr lang="es-MX" sz="2800" dirty="0" smtClean="0"/>
              <a:t> </a:t>
            </a:r>
            <a:r>
              <a:rPr lang="es-MX" sz="2000" dirty="0" smtClean="0"/>
              <a:t>Pista(s)</a:t>
            </a:r>
            <a:endParaRPr lang="es-MX" sz="2000" dirty="0"/>
          </a:p>
        </p:txBody>
      </p:sp>
      <p:sp>
        <p:nvSpPr>
          <p:cNvPr id="15" name="14 CuadroTexto"/>
          <p:cNvSpPr txBox="1"/>
          <p:nvPr/>
        </p:nvSpPr>
        <p:spPr>
          <a:xfrm>
            <a:off x="353942" y="3136303"/>
            <a:ext cx="3281953" cy="523220"/>
          </a:xfrm>
          <a:prstGeom prst="rect">
            <a:avLst/>
          </a:prstGeom>
          <a:noFill/>
        </p:spPr>
        <p:txBody>
          <a:bodyPr wrap="square" rtlCol="0">
            <a:spAutoFit/>
          </a:bodyPr>
          <a:lstStyle/>
          <a:p>
            <a:r>
              <a:rPr lang="es-MX" sz="2800" dirty="0"/>
              <a:t>4</a:t>
            </a:r>
            <a:r>
              <a:rPr lang="es-MX" sz="2800" dirty="0" smtClean="0"/>
              <a:t> </a:t>
            </a:r>
            <a:r>
              <a:rPr lang="es-MX" sz="2400" dirty="0" smtClean="0"/>
              <a:t>calles de rodaje</a:t>
            </a:r>
            <a:endParaRPr lang="es-MX" dirty="0"/>
          </a:p>
        </p:txBody>
      </p:sp>
      <p:sp>
        <p:nvSpPr>
          <p:cNvPr id="16" name="15 CuadroTexto"/>
          <p:cNvSpPr txBox="1"/>
          <p:nvPr/>
        </p:nvSpPr>
        <p:spPr>
          <a:xfrm>
            <a:off x="353942" y="3575522"/>
            <a:ext cx="3425970" cy="523220"/>
          </a:xfrm>
          <a:prstGeom prst="rect">
            <a:avLst/>
          </a:prstGeom>
          <a:noFill/>
        </p:spPr>
        <p:txBody>
          <a:bodyPr wrap="square" rtlCol="0">
            <a:spAutoFit/>
          </a:bodyPr>
          <a:lstStyle/>
          <a:p>
            <a:r>
              <a:rPr lang="es-MX" sz="2800" dirty="0"/>
              <a:t>5</a:t>
            </a:r>
            <a:r>
              <a:rPr lang="es-MX" sz="2800" dirty="0" smtClean="0"/>
              <a:t> </a:t>
            </a:r>
            <a:r>
              <a:rPr lang="es-MX" sz="2000" dirty="0" smtClean="0"/>
              <a:t>Zona de parqueó aeronaves </a:t>
            </a:r>
            <a:endParaRPr lang="es-MX" dirty="0"/>
          </a:p>
        </p:txBody>
      </p:sp>
      <p:sp>
        <p:nvSpPr>
          <p:cNvPr id="17" name="16 CuadroTexto"/>
          <p:cNvSpPr txBox="1"/>
          <p:nvPr/>
        </p:nvSpPr>
        <p:spPr>
          <a:xfrm>
            <a:off x="353942" y="4020194"/>
            <a:ext cx="3281953" cy="523220"/>
          </a:xfrm>
          <a:prstGeom prst="rect">
            <a:avLst/>
          </a:prstGeom>
          <a:noFill/>
        </p:spPr>
        <p:txBody>
          <a:bodyPr wrap="square" rtlCol="0">
            <a:spAutoFit/>
          </a:bodyPr>
          <a:lstStyle/>
          <a:p>
            <a:r>
              <a:rPr lang="es-MX" sz="2800" dirty="0"/>
              <a:t>6</a:t>
            </a:r>
            <a:r>
              <a:rPr lang="es-MX" sz="2800" dirty="0" smtClean="0"/>
              <a:t> </a:t>
            </a:r>
            <a:r>
              <a:rPr lang="es-MX" sz="2000" dirty="0" smtClean="0"/>
              <a:t>Edificios terminales</a:t>
            </a:r>
            <a:endParaRPr lang="es-MX" sz="2000" dirty="0"/>
          </a:p>
        </p:txBody>
      </p:sp>
      <p:sp>
        <p:nvSpPr>
          <p:cNvPr id="18" name="17 CuadroTexto"/>
          <p:cNvSpPr txBox="1"/>
          <p:nvPr/>
        </p:nvSpPr>
        <p:spPr>
          <a:xfrm>
            <a:off x="353942" y="4474754"/>
            <a:ext cx="3497978" cy="523220"/>
          </a:xfrm>
          <a:prstGeom prst="rect">
            <a:avLst/>
          </a:prstGeom>
          <a:noFill/>
        </p:spPr>
        <p:txBody>
          <a:bodyPr wrap="square" rtlCol="0">
            <a:spAutoFit/>
          </a:bodyPr>
          <a:lstStyle/>
          <a:p>
            <a:r>
              <a:rPr lang="es-MX" sz="2800" dirty="0"/>
              <a:t>7</a:t>
            </a:r>
            <a:r>
              <a:rPr lang="es-MX" sz="2800" dirty="0" smtClean="0"/>
              <a:t> </a:t>
            </a:r>
            <a:r>
              <a:rPr lang="es-MX" sz="2000" dirty="0" smtClean="0"/>
              <a:t>Acceso vehicular y parking</a:t>
            </a:r>
            <a:endParaRPr lang="es-MX" sz="2000" dirty="0"/>
          </a:p>
        </p:txBody>
      </p:sp>
      <p:sp>
        <p:nvSpPr>
          <p:cNvPr id="19" name="18 CuadroTexto"/>
          <p:cNvSpPr txBox="1"/>
          <p:nvPr/>
        </p:nvSpPr>
        <p:spPr>
          <a:xfrm>
            <a:off x="395536" y="4994167"/>
            <a:ext cx="3240359" cy="830997"/>
          </a:xfrm>
          <a:prstGeom prst="rect">
            <a:avLst/>
          </a:prstGeom>
          <a:noFill/>
        </p:spPr>
        <p:txBody>
          <a:bodyPr wrap="square" rtlCol="0">
            <a:spAutoFit/>
          </a:bodyPr>
          <a:lstStyle/>
          <a:p>
            <a:r>
              <a:rPr lang="es-MX" sz="2800" dirty="0"/>
              <a:t>8</a:t>
            </a:r>
            <a:r>
              <a:rPr lang="es-MX" sz="2800" dirty="0" smtClean="0"/>
              <a:t> </a:t>
            </a:r>
            <a:r>
              <a:rPr lang="es-MX" sz="2000" dirty="0" smtClean="0"/>
              <a:t>Acceso intermodal</a:t>
            </a:r>
          </a:p>
          <a:p>
            <a:r>
              <a:rPr lang="es-MX" sz="2000" dirty="0" smtClean="0"/>
              <a:t>(Bus, Metro, taxi etc.)</a:t>
            </a:r>
            <a:endParaRPr lang="es-MX" sz="2000" dirty="0"/>
          </a:p>
        </p:txBody>
      </p:sp>
      <p:sp>
        <p:nvSpPr>
          <p:cNvPr id="20" name="19 Rectángulo"/>
          <p:cNvSpPr/>
          <p:nvPr/>
        </p:nvSpPr>
        <p:spPr>
          <a:xfrm>
            <a:off x="4211960" y="6237312"/>
            <a:ext cx="1192668" cy="4320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extLst>
      <p:ext uri="{BB962C8B-B14F-4D97-AF65-F5344CB8AC3E}">
        <p14:creationId xmlns:p14="http://schemas.microsoft.com/office/powerpoint/2010/main" val="28045028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123728" y="116632"/>
            <a:ext cx="5328592" cy="792088"/>
          </a:xfrm>
        </p:spPr>
        <p:txBody>
          <a:bodyPr/>
          <a:lstStyle/>
          <a:p>
            <a:r>
              <a:rPr lang="es-MX" dirty="0" smtClean="0"/>
              <a:t>Conclusiones </a:t>
            </a:r>
            <a:endParaRPr lang="es-MX" dirty="0"/>
          </a:p>
        </p:txBody>
      </p:sp>
      <p:sp>
        <p:nvSpPr>
          <p:cNvPr id="3" name="2 Marcador de contenido"/>
          <p:cNvSpPr>
            <a:spLocks noGrp="1"/>
          </p:cNvSpPr>
          <p:nvPr>
            <p:ph idx="1"/>
          </p:nvPr>
        </p:nvSpPr>
        <p:spPr>
          <a:xfrm>
            <a:off x="467544" y="980728"/>
            <a:ext cx="8424936" cy="5688632"/>
          </a:xfrm>
        </p:spPr>
        <p:txBody>
          <a:bodyPr>
            <a:normAutofit fontScale="62500" lnSpcReduction="20000"/>
          </a:bodyPr>
          <a:lstStyle/>
          <a:p>
            <a:pPr marL="0" indent="0" algn="just">
              <a:buNone/>
            </a:pPr>
            <a:r>
              <a:rPr lang="es-MX" dirty="0" smtClean="0"/>
              <a:t>1.- Revisar y verificar el adecuado diseño de los espacios aéreos que corresponden al organismo SENEAM </a:t>
            </a:r>
          </a:p>
          <a:p>
            <a:pPr marL="0" indent="0" algn="just">
              <a:buNone/>
            </a:pPr>
            <a:r>
              <a:rPr lang="es-MX" dirty="0" smtClean="0"/>
              <a:t>2.- Adecuar la interconexión entre SLM-MEX por vía terrestre (área de indios verdes CDMX)</a:t>
            </a:r>
          </a:p>
          <a:p>
            <a:pPr marL="0" indent="0" algn="just">
              <a:buNone/>
            </a:pPr>
            <a:r>
              <a:rPr lang="es-MX" dirty="0" smtClean="0"/>
              <a:t>3.- Verificación de la separación de pistas que permita aproximaciones simultaneas </a:t>
            </a:r>
          </a:p>
          <a:p>
            <a:pPr marL="0" indent="0" algn="just">
              <a:buNone/>
            </a:pPr>
            <a:r>
              <a:rPr lang="es-MX" dirty="0" smtClean="0"/>
              <a:t>4.- Interconexión entre Toluca y Santa Lucia </a:t>
            </a:r>
          </a:p>
          <a:p>
            <a:pPr marL="0" indent="0" algn="just">
              <a:buNone/>
            </a:pPr>
            <a:r>
              <a:rPr lang="es-MX" dirty="0" smtClean="0"/>
              <a:t>5.- Revisión y adecuación de la ley de aeropuertos de México</a:t>
            </a:r>
          </a:p>
          <a:p>
            <a:pPr marL="0" indent="0" algn="just">
              <a:buNone/>
            </a:pPr>
            <a:r>
              <a:rPr lang="es-MX" dirty="0" smtClean="0"/>
              <a:t>6.- Analizar posible creación de un nuevo organismo que </a:t>
            </a:r>
            <a:r>
              <a:rPr lang="es-MX" dirty="0" smtClean="0"/>
              <a:t>asuma </a:t>
            </a:r>
            <a:r>
              <a:rPr lang="es-MX" dirty="0" smtClean="0"/>
              <a:t>las funciones que realiza al día de hoy aeropuertos y servicios auxiliares</a:t>
            </a:r>
          </a:p>
          <a:p>
            <a:pPr marL="0" indent="0" algn="just">
              <a:buNone/>
            </a:pPr>
            <a:r>
              <a:rPr lang="es-MX" dirty="0" smtClean="0"/>
              <a:t>7.- Creación Agencia Federal de Aviación Civil   </a:t>
            </a:r>
          </a:p>
          <a:p>
            <a:pPr marL="0" indent="0" algn="just">
              <a:buNone/>
            </a:pPr>
            <a:r>
              <a:rPr lang="es-MX" dirty="0" smtClean="0"/>
              <a:t>8.- Urgente, urgente descongestionar el transito aéreo en el AICM y utilizar TLC a la brevedad </a:t>
            </a:r>
          </a:p>
          <a:p>
            <a:pPr marL="0" indent="0" algn="just">
              <a:buNone/>
            </a:pPr>
            <a:endParaRPr lang="es-MX" dirty="0" smtClean="0"/>
          </a:p>
          <a:p>
            <a:pPr marL="0" indent="0" algn="just">
              <a:buNone/>
            </a:pPr>
            <a:endParaRPr lang="es-MX" sz="2600" dirty="0" smtClean="0"/>
          </a:p>
          <a:p>
            <a:pPr marL="0" indent="0" algn="just">
              <a:buNone/>
            </a:pPr>
            <a:endParaRPr lang="es-MX" sz="2600" dirty="0" smtClean="0"/>
          </a:p>
          <a:p>
            <a:pPr marL="0" indent="0" algn="r">
              <a:buNone/>
            </a:pPr>
            <a:r>
              <a:rPr lang="es-MX" sz="2600" dirty="0" smtClean="0"/>
              <a:t>Elaborado por: </a:t>
            </a:r>
          </a:p>
          <a:p>
            <a:pPr marL="0" indent="0" algn="r">
              <a:buNone/>
            </a:pPr>
            <a:r>
              <a:rPr lang="es-MX" sz="2600" dirty="0" smtClean="0"/>
              <a:t>J. Medardo Burgos Flores </a:t>
            </a:r>
          </a:p>
          <a:p>
            <a:pPr marL="0" indent="0" algn="r">
              <a:buNone/>
            </a:pPr>
            <a:r>
              <a:rPr lang="es-MX" sz="2600" dirty="0" smtClean="0"/>
              <a:t>    Ing. Civil, </a:t>
            </a:r>
            <a:r>
              <a:rPr lang="es-MX" sz="2600" dirty="0" err="1" smtClean="0"/>
              <a:t>Fac</a:t>
            </a:r>
            <a:r>
              <a:rPr lang="es-MX" sz="2600" dirty="0" smtClean="0"/>
              <a:t>. de Ingeniería UNAM </a:t>
            </a:r>
          </a:p>
          <a:p>
            <a:pPr marL="0" indent="0" algn="r">
              <a:buNone/>
            </a:pPr>
            <a:r>
              <a:rPr lang="es-MX" sz="2600" dirty="0"/>
              <a:t> </a:t>
            </a:r>
            <a:r>
              <a:rPr lang="es-MX" sz="2600" dirty="0" smtClean="0"/>
              <a:t>   Piloto aviador comercial jubilado 15,000 horas de vuelo</a:t>
            </a:r>
            <a:endParaRPr lang="es-MX" sz="2600" dirty="0"/>
          </a:p>
        </p:txBody>
      </p:sp>
      <p:pic>
        <p:nvPicPr>
          <p:cNvPr id="4" name="Imagen 3"/>
          <p:cNvPicPr>
            <a:picLocks noChangeAspect="1"/>
          </p:cNvPicPr>
          <p:nvPr/>
        </p:nvPicPr>
        <p:blipFill>
          <a:blip r:embed="rId2"/>
          <a:stretch>
            <a:fillRect/>
          </a:stretch>
        </p:blipFill>
        <p:spPr>
          <a:xfrm>
            <a:off x="755577" y="4869160"/>
            <a:ext cx="2182038" cy="1800200"/>
          </a:xfrm>
          <a:prstGeom prst="rect">
            <a:avLst/>
          </a:prstGeom>
        </p:spPr>
      </p:pic>
    </p:spTree>
    <p:extLst>
      <p:ext uri="{BB962C8B-B14F-4D97-AF65-F5344CB8AC3E}">
        <p14:creationId xmlns:p14="http://schemas.microsoft.com/office/powerpoint/2010/main" val="34606915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INTRODUCCIÓN</a:t>
            </a:r>
            <a:endParaRPr lang="es-MX" dirty="0"/>
          </a:p>
        </p:txBody>
      </p:sp>
      <p:sp>
        <p:nvSpPr>
          <p:cNvPr id="3" name="2 Marcador de contenido"/>
          <p:cNvSpPr>
            <a:spLocks noGrp="1"/>
          </p:cNvSpPr>
          <p:nvPr>
            <p:ph idx="1"/>
          </p:nvPr>
        </p:nvSpPr>
        <p:spPr>
          <a:xfrm>
            <a:off x="457200" y="1412776"/>
            <a:ext cx="8229600" cy="4896544"/>
          </a:xfrm>
        </p:spPr>
        <p:txBody>
          <a:bodyPr>
            <a:normAutofit fontScale="92500" lnSpcReduction="10000"/>
          </a:bodyPr>
          <a:lstStyle/>
          <a:p>
            <a:pPr algn="just"/>
            <a:r>
              <a:rPr lang="es-MX" dirty="0" smtClean="0"/>
              <a:t>El aeropuerto en Santa Lucia (SLM) Edo. </a:t>
            </a:r>
            <a:r>
              <a:rPr lang="es-MX" dirty="0" err="1" smtClean="0"/>
              <a:t>Mex</a:t>
            </a:r>
            <a:r>
              <a:rPr lang="es-MX" dirty="0" smtClean="0"/>
              <a:t>. se sumara a la infraestructura aeroportuaria actual, del centro del país para conformar un total de tres terminales aéreas, las cuales serán:</a:t>
            </a:r>
          </a:p>
          <a:p>
            <a:pPr lvl="1" algn="just"/>
            <a:r>
              <a:rPr lang="es-MX" dirty="0" smtClean="0"/>
              <a:t>1.- </a:t>
            </a:r>
            <a:r>
              <a:rPr lang="es-MX" dirty="0"/>
              <a:t>E</a:t>
            </a:r>
            <a:r>
              <a:rPr lang="es-MX" dirty="0" smtClean="0"/>
              <a:t>l actual aeropuerto internacional Benito Juárez  de la Ciudad de México (AICM, código IATA MEX) </a:t>
            </a:r>
          </a:p>
          <a:p>
            <a:pPr lvl="1" algn="just"/>
            <a:r>
              <a:rPr lang="es-MX" dirty="0" smtClean="0"/>
              <a:t>2.- Aeropuerto internacional de Toluca, Edo. </a:t>
            </a:r>
            <a:r>
              <a:rPr lang="es-MX" dirty="0" err="1" smtClean="0"/>
              <a:t>Mex</a:t>
            </a:r>
            <a:r>
              <a:rPr lang="es-MX" dirty="0" smtClean="0"/>
              <a:t>. </a:t>
            </a:r>
          </a:p>
          <a:p>
            <a:pPr algn="just"/>
            <a:r>
              <a:rPr lang="es-MX" dirty="0" smtClean="0"/>
              <a:t>El objetivo de esta triada es permitir un aproximado de 190,000 operaciones anuales (despegues y aterrizajes).  Y atender un promedio de 20 millones de pasajeros al año.</a:t>
            </a:r>
            <a:endParaRPr lang="es-MX" dirty="0"/>
          </a:p>
        </p:txBody>
      </p:sp>
    </p:spTree>
    <p:extLst>
      <p:ext uri="{BB962C8B-B14F-4D97-AF65-F5344CB8AC3E}">
        <p14:creationId xmlns:p14="http://schemas.microsoft.com/office/powerpoint/2010/main" val="35158462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51520" y="548680"/>
            <a:ext cx="8424936" cy="6048672"/>
          </a:xfrm>
        </p:spPr>
        <p:txBody>
          <a:bodyPr>
            <a:normAutofit fontScale="55000" lnSpcReduction="20000"/>
          </a:bodyPr>
          <a:lstStyle/>
          <a:p>
            <a:pPr marL="0" indent="0" algn="just">
              <a:buNone/>
            </a:pPr>
            <a:r>
              <a:rPr lang="es-MX" dirty="0" smtClean="0"/>
              <a:t>Para cumplir lo anterior y lograr la aceptación y/o certificación del aeropuerto SLM por parte de instituciones y/o autoridades internacionales como son:</a:t>
            </a:r>
          </a:p>
          <a:p>
            <a:pPr algn="just"/>
            <a:endParaRPr lang="es-MX" dirty="0" smtClean="0"/>
          </a:p>
          <a:p>
            <a:pPr lvl="1" algn="just"/>
            <a:r>
              <a:rPr lang="es-MX" dirty="0" smtClean="0"/>
              <a:t>1.- OACI (Organización de Aviación Civil Internacional)</a:t>
            </a:r>
          </a:p>
          <a:p>
            <a:pPr lvl="1" algn="just"/>
            <a:r>
              <a:rPr lang="es-MX" dirty="0" smtClean="0"/>
              <a:t>2.- FAA (Federal </a:t>
            </a:r>
            <a:r>
              <a:rPr lang="es-MX" dirty="0" err="1" smtClean="0"/>
              <a:t>Aviation</a:t>
            </a:r>
            <a:r>
              <a:rPr lang="es-MX" dirty="0" smtClean="0"/>
              <a:t> </a:t>
            </a:r>
            <a:r>
              <a:rPr lang="es-MX" dirty="0" err="1" smtClean="0"/>
              <a:t>Administration</a:t>
            </a:r>
            <a:r>
              <a:rPr lang="es-MX" dirty="0" smtClean="0"/>
              <a:t> USA)</a:t>
            </a:r>
          </a:p>
          <a:p>
            <a:pPr lvl="1" algn="just"/>
            <a:r>
              <a:rPr lang="es-MX" dirty="0" smtClean="0"/>
              <a:t>3.- IATA (International </a:t>
            </a:r>
            <a:r>
              <a:rPr lang="es-MX" dirty="0" err="1" smtClean="0"/>
              <a:t>airport</a:t>
            </a:r>
            <a:r>
              <a:rPr lang="es-MX" dirty="0" smtClean="0"/>
              <a:t> </a:t>
            </a:r>
            <a:r>
              <a:rPr lang="es-MX" dirty="0" err="1" smtClean="0"/>
              <a:t>transport</a:t>
            </a:r>
            <a:r>
              <a:rPr lang="es-MX" dirty="0" smtClean="0"/>
              <a:t> aso-</a:t>
            </a:r>
            <a:r>
              <a:rPr lang="es-MX" dirty="0" err="1" smtClean="0"/>
              <a:t>ciation</a:t>
            </a:r>
            <a:r>
              <a:rPr lang="es-MX" dirty="0" smtClean="0"/>
              <a:t>)</a:t>
            </a:r>
          </a:p>
          <a:p>
            <a:pPr lvl="1" algn="just"/>
            <a:r>
              <a:rPr lang="es-MX" dirty="0" smtClean="0"/>
              <a:t>4.- EUROCONTROL (Organización europea para la seguridad de la navegación aérea)</a:t>
            </a:r>
          </a:p>
          <a:p>
            <a:pPr lvl="1" algn="just"/>
            <a:r>
              <a:rPr lang="es-MX" dirty="0" smtClean="0"/>
              <a:t>5.- ACI (</a:t>
            </a:r>
            <a:r>
              <a:rPr lang="es-MX" dirty="0" err="1" smtClean="0"/>
              <a:t>Airport</a:t>
            </a:r>
            <a:r>
              <a:rPr lang="es-MX" dirty="0" smtClean="0"/>
              <a:t> Council International)</a:t>
            </a:r>
          </a:p>
          <a:p>
            <a:pPr lvl="1" algn="just"/>
            <a:r>
              <a:rPr lang="es-MX" dirty="0" smtClean="0"/>
              <a:t>6.- IFALPA (International </a:t>
            </a:r>
            <a:r>
              <a:rPr lang="es-MX" dirty="0" err="1" smtClean="0"/>
              <a:t>Federation</a:t>
            </a:r>
            <a:r>
              <a:rPr lang="es-MX" dirty="0" smtClean="0"/>
              <a:t> </a:t>
            </a:r>
            <a:r>
              <a:rPr lang="es-MX" dirty="0" err="1" smtClean="0"/>
              <a:t>Airline</a:t>
            </a:r>
            <a:r>
              <a:rPr lang="es-MX" dirty="0" smtClean="0"/>
              <a:t> </a:t>
            </a:r>
            <a:r>
              <a:rPr lang="es-MX" dirty="0" err="1" smtClean="0"/>
              <a:t>Pilots</a:t>
            </a:r>
            <a:r>
              <a:rPr lang="es-MX" dirty="0" smtClean="0"/>
              <a:t> </a:t>
            </a:r>
            <a:r>
              <a:rPr lang="es-MX" dirty="0" err="1" smtClean="0"/>
              <a:t>Asociation</a:t>
            </a:r>
            <a:r>
              <a:rPr lang="es-MX" dirty="0" smtClean="0"/>
              <a:t>) </a:t>
            </a:r>
          </a:p>
          <a:p>
            <a:pPr marL="457200" lvl="1" indent="0" algn="just">
              <a:buNone/>
            </a:pPr>
            <a:endParaRPr lang="es-MX" b="1" dirty="0" smtClean="0"/>
          </a:p>
          <a:p>
            <a:pPr marL="457200" lvl="1" indent="0" algn="just">
              <a:buNone/>
            </a:pPr>
            <a:r>
              <a:rPr lang="es-MX" sz="3600" b="1" dirty="0" smtClean="0"/>
              <a:t>Además de: </a:t>
            </a:r>
          </a:p>
          <a:p>
            <a:pPr marL="457200" lvl="1" indent="0" algn="just">
              <a:buNone/>
            </a:pPr>
            <a:r>
              <a:rPr lang="es-MX" sz="3600" b="1" dirty="0" smtClean="0"/>
              <a:t>México como país signatario  de diversos convenios internacionales, tales como:</a:t>
            </a:r>
          </a:p>
          <a:p>
            <a:pPr marL="457200" lvl="1" indent="0" algn="just">
              <a:buNone/>
            </a:pPr>
            <a:endParaRPr lang="es-MX" dirty="0" smtClean="0"/>
          </a:p>
          <a:p>
            <a:pPr marL="457200" lvl="1" indent="0" algn="just">
              <a:buNone/>
            </a:pPr>
            <a:r>
              <a:rPr lang="es-MX" dirty="0" smtClean="0"/>
              <a:t>El convenio de Montreal anteriormente convenio de Varsovia: </a:t>
            </a:r>
          </a:p>
          <a:p>
            <a:pPr marL="457200" lvl="1" indent="0" algn="just">
              <a:buNone/>
            </a:pPr>
            <a:r>
              <a:rPr lang="es-MX" dirty="0" smtClean="0"/>
              <a:t>Uniformiza y armoniza reglas importantes para el transporte aéreo de carga y pasajeros. </a:t>
            </a:r>
          </a:p>
          <a:p>
            <a:pPr marL="457200" lvl="1" indent="0" algn="just">
              <a:buNone/>
            </a:pPr>
            <a:endParaRPr lang="es-MX" dirty="0"/>
          </a:p>
          <a:p>
            <a:pPr marL="457200" lvl="1" indent="0" algn="just">
              <a:buNone/>
            </a:pPr>
            <a:r>
              <a:rPr lang="es-MX" dirty="0" smtClean="0"/>
              <a:t>El convenio de Chicago: </a:t>
            </a:r>
          </a:p>
          <a:p>
            <a:pPr marL="457200" lvl="1" indent="0" algn="just">
              <a:buNone/>
            </a:pPr>
            <a:r>
              <a:rPr lang="es-MX" dirty="0" smtClean="0"/>
              <a:t>1944, actualiza las normas sobre aviación civil internacional.</a:t>
            </a:r>
          </a:p>
          <a:p>
            <a:pPr marL="457200" lvl="1" indent="0" algn="just">
              <a:buNone/>
            </a:pPr>
            <a:endParaRPr lang="es-MX" dirty="0"/>
          </a:p>
          <a:p>
            <a:pPr marL="457200" lvl="1" indent="0" algn="just">
              <a:buNone/>
            </a:pPr>
            <a:r>
              <a:rPr lang="es-MX" dirty="0" smtClean="0"/>
              <a:t>El convenio de Tokio:</a:t>
            </a:r>
          </a:p>
          <a:p>
            <a:pPr marL="457200" lvl="1" indent="0" algn="just">
              <a:buNone/>
            </a:pPr>
            <a:r>
              <a:rPr lang="es-MX" dirty="0" smtClean="0"/>
              <a:t>1963 Realizado por OACI y rectificado por 186 países (México incluido) consiste en la armonización de actos cometidos a bordo de una aeronave.   </a:t>
            </a:r>
          </a:p>
          <a:p>
            <a:pPr marL="457200" lvl="1" indent="0" algn="just">
              <a:buNone/>
            </a:pPr>
            <a:endParaRPr lang="es-MX" dirty="0"/>
          </a:p>
        </p:txBody>
      </p:sp>
    </p:spTree>
    <p:extLst>
      <p:ext uri="{BB962C8B-B14F-4D97-AF65-F5344CB8AC3E}">
        <p14:creationId xmlns:p14="http://schemas.microsoft.com/office/powerpoint/2010/main" val="31263875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51520" y="116632"/>
            <a:ext cx="8229600" cy="6480720"/>
          </a:xfrm>
        </p:spPr>
        <p:txBody>
          <a:bodyPr>
            <a:noAutofit/>
          </a:bodyPr>
          <a:lstStyle/>
          <a:p>
            <a:pPr marL="457200" lvl="1" indent="0" algn="just">
              <a:buNone/>
            </a:pPr>
            <a:r>
              <a:rPr lang="es-MX" sz="1600" dirty="0" smtClean="0"/>
              <a:t>Deberemos, construir un aeropuerto que no sea motivo de rechazo o invalidez por parte de las instituciones anteriormente mencionadas u otras  similares, y se logre cumplir con el objetivo de dotar a México, con un aeropuerto que solucione la actual problemática que enfrenta  y por ende la aviación mexicana. </a:t>
            </a:r>
          </a:p>
          <a:p>
            <a:pPr marL="457200" lvl="1" indent="0" algn="just">
              <a:buNone/>
            </a:pPr>
            <a:r>
              <a:rPr lang="es-MX" sz="1600" dirty="0" smtClean="0"/>
              <a:t>Para lo anterior  recomiendo una coordinación estrecha , oportuna y clara con OACI </a:t>
            </a:r>
          </a:p>
          <a:p>
            <a:pPr marL="457200" lvl="1" indent="0" algn="just">
              <a:buNone/>
            </a:pPr>
            <a:r>
              <a:rPr lang="es-MX" sz="1600" b="1" dirty="0" smtClean="0"/>
              <a:t>Funciones de la OACI  </a:t>
            </a:r>
          </a:p>
          <a:p>
            <a:pPr marL="457200" lvl="1" indent="0" algn="just">
              <a:buNone/>
            </a:pPr>
            <a:r>
              <a:rPr lang="es-MX" sz="1600" dirty="0" smtClean="0"/>
              <a:t>Octubre 3 de 2018 OACI envió a la presidencia de la republica una carta para asegurar el entendimiento, transparencia y claridad sobre las funciones del organismo de asistir a México como estado miembro: </a:t>
            </a:r>
          </a:p>
          <a:p>
            <a:pPr marL="457200" lvl="1" indent="0" algn="just">
              <a:buNone/>
            </a:pPr>
            <a:r>
              <a:rPr lang="es-MX" sz="1600" dirty="0" smtClean="0"/>
              <a:t>OACI es una agencia especializada  de las naciones unidas (ONU) cuya función es elaborar políticas, normas, auditorias, estudios y existencia de aviación a los 192 países miembros del organismo. </a:t>
            </a:r>
          </a:p>
          <a:p>
            <a:pPr marL="457200" lvl="1" indent="0" algn="just">
              <a:buNone/>
            </a:pPr>
            <a:r>
              <a:rPr lang="es-MX" sz="1600" dirty="0" smtClean="0"/>
              <a:t>« El rol  del OACI es el de proveer </a:t>
            </a:r>
            <a:r>
              <a:rPr lang="es-MX" sz="1600" b="1" dirty="0" smtClean="0"/>
              <a:t>asistencia solicitada por los Estados contratantes a nivel de expertos internacionales</a:t>
            </a:r>
            <a:r>
              <a:rPr lang="es-MX" sz="1600" dirty="0" smtClean="0"/>
              <a:t> bajo nuestro estricto sistema de control de calidad y transparencia a los Estados miembros».</a:t>
            </a:r>
          </a:p>
          <a:p>
            <a:pPr marL="457200" lvl="1" indent="0" algn="just">
              <a:buNone/>
            </a:pPr>
            <a:r>
              <a:rPr lang="es-MX" sz="1600" dirty="0" smtClean="0"/>
              <a:t>OACI nació el 4 de abril de 1947, y sus objetivos son: </a:t>
            </a:r>
          </a:p>
          <a:p>
            <a:pPr marL="457200" lvl="1" indent="0" algn="just">
              <a:buNone/>
            </a:pPr>
            <a:r>
              <a:rPr lang="es-MX" sz="1600" dirty="0" smtClean="0"/>
              <a:t>1.- Fomentar las artes para diseño, rutas aéreas, aeropuertos y apoyo a la navegación aérea y la aviación civil internacional </a:t>
            </a:r>
          </a:p>
          <a:p>
            <a:pPr marL="457200" lvl="1" indent="0" algn="just">
              <a:buNone/>
            </a:pPr>
            <a:r>
              <a:rPr lang="es-MX" sz="1600" dirty="0" smtClean="0"/>
              <a:t>2.- Satisfacer las necesidades de los países del mundo en lo relacionado a transportes aéreos seguros, regulares, eficientes y económicos.</a:t>
            </a:r>
          </a:p>
          <a:p>
            <a:pPr marL="457200" lvl="1" indent="0" algn="just">
              <a:buNone/>
            </a:pPr>
            <a:r>
              <a:rPr lang="es-MX" sz="1600" dirty="0" smtClean="0"/>
              <a:t>3.- Evitar el despilfarro de recursos económicos por la competencia desleal</a:t>
            </a:r>
          </a:p>
          <a:p>
            <a:pPr marL="457200" lvl="1" indent="0" algn="just">
              <a:buNone/>
            </a:pPr>
            <a:r>
              <a:rPr lang="es-MX" sz="1600" b="1" dirty="0" smtClean="0"/>
              <a:t>4.- Garantizar la seguridad aérea internacional </a:t>
            </a:r>
          </a:p>
          <a:p>
            <a:pPr marL="457200" lvl="1" indent="0" algn="just">
              <a:buNone/>
            </a:pPr>
            <a:r>
              <a:rPr lang="es-MX" sz="1600" b="1" dirty="0" smtClean="0"/>
              <a:t>5.- Fomentar la seguridad de los vuelos en la navegación aérea internacional </a:t>
            </a:r>
          </a:p>
          <a:p>
            <a:pPr marL="457200" lvl="1" indent="0" algn="just">
              <a:buNone/>
            </a:pPr>
            <a:r>
              <a:rPr lang="es-MX" sz="1600" dirty="0" smtClean="0"/>
              <a:t>6.- Fomentar el desarrollo de la aviación  interna y externamente</a:t>
            </a:r>
          </a:p>
        </p:txBody>
      </p:sp>
    </p:spTree>
    <p:extLst>
      <p:ext uri="{BB962C8B-B14F-4D97-AF65-F5344CB8AC3E}">
        <p14:creationId xmlns:p14="http://schemas.microsoft.com/office/powerpoint/2010/main" val="35955943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79512" y="116632"/>
            <a:ext cx="8229600" cy="6480720"/>
          </a:xfrm>
        </p:spPr>
        <p:txBody>
          <a:bodyPr>
            <a:noAutofit/>
          </a:bodyPr>
          <a:lstStyle/>
          <a:p>
            <a:pPr marL="457200" lvl="1" indent="0" algn="just">
              <a:buNone/>
            </a:pPr>
            <a:r>
              <a:rPr lang="es-MX" sz="2000" dirty="0"/>
              <a:t>Consta de 19 lineamientos conocidos con el nombre de anexos, a saber</a:t>
            </a:r>
            <a:r>
              <a:rPr lang="es-MX" sz="2000" dirty="0" smtClean="0"/>
              <a:t>:</a:t>
            </a:r>
          </a:p>
          <a:p>
            <a:pPr marL="457200" lvl="1" indent="0" algn="just">
              <a:buNone/>
            </a:pPr>
            <a:r>
              <a:rPr lang="es-MX" sz="1600" dirty="0" smtClean="0"/>
              <a:t> </a:t>
            </a:r>
            <a:endParaRPr lang="es-MX" sz="1600" dirty="0"/>
          </a:p>
          <a:p>
            <a:pPr marL="457200" lvl="1" indent="0" algn="just">
              <a:buNone/>
            </a:pPr>
            <a:r>
              <a:rPr lang="es-MX" sz="1600" dirty="0"/>
              <a:t>Anexo 1 Licencias al personal aeronáutico</a:t>
            </a:r>
          </a:p>
          <a:p>
            <a:pPr marL="457200" lvl="1" indent="0" algn="just">
              <a:buNone/>
            </a:pPr>
            <a:r>
              <a:rPr lang="es-MX" sz="1600" dirty="0"/>
              <a:t>Anexo 2 Reglamento del aire </a:t>
            </a:r>
          </a:p>
          <a:p>
            <a:pPr marL="457200" lvl="1" indent="0" algn="just">
              <a:buNone/>
            </a:pPr>
            <a:r>
              <a:rPr lang="es-MX" sz="1600" dirty="0"/>
              <a:t>Anexo 3 Meteorología </a:t>
            </a:r>
          </a:p>
          <a:p>
            <a:pPr marL="457200" lvl="1" indent="0" algn="just">
              <a:buNone/>
            </a:pPr>
            <a:r>
              <a:rPr lang="es-MX" sz="1600" dirty="0"/>
              <a:t>Anexo 4 Cartas aeronáuticas </a:t>
            </a:r>
          </a:p>
          <a:p>
            <a:pPr marL="457200" lvl="1" indent="0" algn="just">
              <a:buNone/>
            </a:pPr>
            <a:r>
              <a:rPr lang="es-MX" sz="1600" dirty="0"/>
              <a:t>Anexo 5 unidades de medida para operaciones aéreas </a:t>
            </a:r>
          </a:p>
          <a:p>
            <a:pPr marL="457200" lvl="1" indent="0" algn="just">
              <a:buNone/>
            </a:pPr>
            <a:r>
              <a:rPr lang="es-MX" sz="1600" dirty="0"/>
              <a:t>Anexo 6 Operación y seguridad de aeronaves </a:t>
            </a:r>
          </a:p>
          <a:p>
            <a:pPr marL="457200" lvl="1" indent="0" algn="just">
              <a:buNone/>
            </a:pPr>
            <a:r>
              <a:rPr lang="es-MX" sz="1600" dirty="0"/>
              <a:t>Anexo 7 Nacionalidad y matricula de aeronaves</a:t>
            </a:r>
          </a:p>
          <a:p>
            <a:pPr marL="457200" lvl="1" indent="0" algn="just">
              <a:buNone/>
            </a:pPr>
            <a:r>
              <a:rPr lang="es-MX" sz="1600" dirty="0"/>
              <a:t>Anexo 8 Aeronavegabilidad o normas de inspección de aeronaves </a:t>
            </a:r>
          </a:p>
          <a:p>
            <a:pPr marL="457200" lvl="1" indent="0" algn="just">
              <a:buNone/>
            </a:pPr>
            <a:r>
              <a:rPr lang="es-MX" sz="1600" dirty="0"/>
              <a:t>Anexo 9 Facilitación para transito de pasajeros</a:t>
            </a:r>
          </a:p>
          <a:p>
            <a:pPr marL="457200" lvl="1" indent="0" algn="just">
              <a:buNone/>
            </a:pPr>
            <a:r>
              <a:rPr lang="es-MX" sz="1600" dirty="0"/>
              <a:t>Anexo 10 Telecomunicaciones aeronáuticas</a:t>
            </a:r>
          </a:p>
          <a:p>
            <a:pPr marL="457200" lvl="1" indent="0" algn="just">
              <a:buNone/>
            </a:pPr>
            <a:r>
              <a:rPr lang="es-MX" sz="2000" b="1" dirty="0"/>
              <a:t>Anexo 11 Servicios de transito aéreo </a:t>
            </a:r>
          </a:p>
          <a:p>
            <a:pPr marL="457200" lvl="1" indent="0" algn="just">
              <a:buNone/>
            </a:pPr>
            <a:r>
              <a:rPr lang="es-MX" sz="1600" dirty="0"/>
              <a:t>Anexo 12 Búsqueda y salvamento </a:t>
            </a:r>
          </a:p>
          <a:p>
            <a:pPr marL="457200" lvl="1" indent="0" algn="just">
              <a:buNone/>
            </a:pPr>
            <a:r>
              <a:rPr lang="es-MX" sz="1600" dirty="0"/>
              <a:t>Anexo 13 investigación de accidentes </a:t>
            </a:r>
          </a:p>
          <a:p>
            <a:pPr marL="457200" lvl="1" indent="0" algn="just">
              <a:buNone/>
            </a:pPr>
            <a:r>
              <a:rPr lang="es-MX" sz="2400" b="1" dirty="0"/>
              <a:t>Anexo 14 Aeródromos  </a:t>
            </a:r>
          </a:p>
          <a:p>
            <a:pPr marL="457200" lvl="1" indent="0" algn="just">
              <a:buNone/>
            </a:pPr>
            <a:r>
              <a:rPr lang="es-MX" sz="1600" dirty="0"/>
              <a:t>Anexo 15 Servicios de información aeronáutica</a:t>
            </a:r>
          </a:p>
          <a:p>
            <a:pPr marL="457200" lvl="1" indent="0" algn="just">
              <a:buNone/>
            </a:pPr>
            <a:r>
              <a:rPr lang="es-MX" sz="1600" dirty="0"/>
              <a:t>Anexo 16 Protección del medio ambiente </a:t>
            </a:r>
          </a:p>
          <a:p>
            <a:pPr marL="457200" lvl="1" indent="0" algn="just">
              <a:buNone/>
            </a:pPr>
            <a:r>
              <a:rPr lang="es-MX" sz="1600" dirty="0"/>
              <a:t>Anexo 17 seguridad </a:t>
            </a:r>
          </a:p>
          <a:p>
            <a:pPr marL="457200" lvl="1" indent="0" algn="just">
              <a:buNone/>
            </a:pPr>
            <a:r>
              <a:rPr lang="es-MX" sz="1600" dirty="0"/>
              <a:t>Anexo 18 transporte sin riesgo de mercancías peligrosas </a:t>
            </a:r>
          </a:p>
          <a:p>
            <a:pPr marL="457200" lvl="1" indent="0" algn="just">
              <a:buNone/>
            </a:pPr>
            <a:r>
              <a:rPr lang="es-MX" sz="1600" dirty="0"/>
              <a:t>Anexo 19 gestión de la seguridad operacional </a:t>
            </a:r>
          </a:p>
          <a:p>
            <a:pPr algn="just"/>
            <a:endParaRPr lang="es-MX" sz="1600" dirty="0"/>
          </a:p>
        </p:txBody>
      </p:sp>
    </p:spTree>
    <p:extLst>
      <p:ext uri="{BB962C8B-B14F-4D97-AF65-F5344CB8AC3E}">
        <p14:creationId xmlns:p14="http://schemas.microsoft.com/office/powerpoint/2010/main" val="20925988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23528" y="548680"/>
            <a:ext cx="8352928" cy="5616624"/>
          </a:xfrm>
        </p:spPr>
        <p:txBody>
          <a:bodyPr>
            <a:normAutofit fontScale="92500" lnSpcReduction="20000"/>
          </a:bodyPr>
          <a:lstStyle/>
          <a:p>
            <a:pPr marL="0" indent="0" algn="just">
              <a:buNone/>
            </a:pPr>
            <a:r>
              <a:rPr lang="es-MX" dirty="0" smtClean="0"/>
              <a:t>En base a lo anteriormente descrito es importante considerar por parte de la comisión de infraestructura de esta Honorable cámara de diputados, las recomendaciones provenientes del anexo 14 de OACI a saber: </a:t>
            </a:r>
          </a:p>
          <a:p>
            <a:pPr marL="0" indent="0" algn="just">
              <a:buNone/>
            </a:pPr>
            <a:r>
              <a:rPr lang="es-MX" dirty="0" smtClean="0"/>
              <a:t>Definiciones:</a:t>
            </a:r>
          </a:p>
          <a:p>
            <a:pPr algn="just"/>
            <a:r>
              <a:rPr lang="es-MX" b="1" dirty="0"/>
              <a:t>Aeródromo</a:t>
            </a:r>
            <a:r>
              <a:rPr lang="es-MX" dirty="0"/>
              <a:t>. Área definida de tierra o de agua (que incluye todas sus edificaciones, instalaciones y equipos) destinada total o parcialmente a la llegada, salida y movimiento en superficie de aeronaves.</a:t>
            </a:r>
          </a:p>
          <a:p>
            <a:pPr algn="just"/>
            <a:r>
              <a:rPr lang="es-MX" b="1" dirty="0"/>
              <a:t>Aeródromo certificado</a:t>
            </a:r>
            <a:r>
              <a:rPr lang="es-MX" dirty="0"/>
              <a:t>. Aeródromo a cuyo explotador se le ha otorgado un certificado de aeródromo.</a:t>
            </a:r>
          </a:p>
          <a:p>
            <a:pPr algn="just"/>
            <a:endParaRPr lang="es-MX" dirty="0"/>
          </a:p>
        </p:txBody>
      </p:sp>
    </p:spTree>
    <p:extLst>
      <p:ext uri="{BB962C8B-B14F-4D97-AF65-F5344CB8AC3E}">
        <p14:creationId xmlns:p14="http://schemas.microsoft.com/office/powerpoint/2010/main" val="36323156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07504" y="260648"/>
            <a:ext cx="8856984" cy="6336704"/>
          </a:xfrm>
        </p:spPr>
        <p:txBody>
          <a:bodyPr>
            <a:normAutofit fontScale="47500" lnSpcReduction="20000"/>
          </a:bodyPr>
          <a:lstStyle/>
          <a:p>
            <a:pPr marL="0" indent="0" algn="just">
              <a:buNone/>
            </a:pPr>
            <a:r>
              <a:rPr lang="es-MX" sz="4200" b="1" dirty="0" smtClean="0"/>
              <a:t>Certificación de aeródromos:</a:t>
            </a:r>
          </a:p>
          <a:p>
            <a:pPr marL="0" indent="0" algn="just">
              <a:buNone/>
            </a:pPr>
            <a:endParaRPr lang="es-MX" sz="3800" b="1" dirty="0" smtClean="0"/>
          </a:p>
          <a:p>
            <a:pPr marL="0" indent="0" algn="just">
              <a:buNone/>
            </a:pPr>
            <a:r>
              <a:rPr lang="es-MX" dirty="0"/>
              <a:t>Nota.— El objeto de estas especificaciones consiste en garantizar el establecimiento de un régimen normativo que permita hacer cumplir en forma eficaz las especificaciones incluidas en este Anexo. Se reconoce que los métodos de propiedad, explotación y vigilancia de los aeródromos difieren entre los Estados. El medio más eficaz y transparente de garantizar el cumplimiento de las especificaciones correspondientes consiste en contar con una entidad separada encargada de la vigilancia de la seguridad operacional y un mecanismo bien definido de vigilancia de la seguridad operacional apoyado por la legislación correspondiente para poder ejercer la función de regular la seguridad de los aeródromos.</a:t>
            </a:r>
          </a:p>
          <a:p>
            <a:pPr marL="0" indent="0" algn="just">
              <a:buNone/>
            </a:pPr>
            <a:r>
              <a:rPr lang="es-MX" dirty="0"/>
              <a:t>1.4.1 A partir del 27 de noviembre de 2003, los Estados certificarán, mediante un marco normativo apropiado, los aeródromos utilizados para operaciones internacionales de conformidad con las especificaciones contenidas en este Anexo y otras especificaciones pertinentes de la OACI.</a:t>
            </a:r>
          </a:p>
          <a:p>
            <a:pPr marL="0" indent="0" algn="just">
              <a:buNone/>
            </a:pPr>
            <a:r>
              <a:rPr lang="es-MX" dirty="0"/>
              <a:t>1.4.2 Recomendación.— Los Estados deberían certificar los aeródromos disponibles para el uso público de conformidad con estas especificaciones y otras especificaciones pertinentes de la OACI, mediante un marco normativo apropiado.</a:t>
            </a:r>
          </a:p>
          <a:p>
            <a:pPr marL="0" indent="0" algn="just">
              <a:buNone/>
            </a:pPr>
            <a:r>
              <a:rPr lang="es-MX" dirty="0"/>
              <a:t>1.4.3 El marco normativo incluirá el establecimiento de criterios para la certificación de aeródromos.</a:t>
            </a:r>
          </a:p>
          <a:p>
            <a:pPr marL="0" indent="0" algn="just">
              <a:buNone/>
            </a:pPr>
            <a:r>
              <a:rPr lang="es-MX" dirty="0"/>
              <a:t>Nota.— Las directrices sobre el marco normativo figuran en el Manual de certificación de aeródromos.</a:t>
            </a:r>
          </a:p>
          <a:p>
            <a:pPr marL="0" indent="0" algn="just">
              <a:buNone/>
            </a:pPr>
            <a:r>
              <a:rPr lang="es-MX" dirty="0"/>
              <a:t>1.4.4 Recomendación.—Un aeródromo certificado debería tener en servicio un sistema de gestión de la seguridad.</a:t>
            </a:r>
          </a:p>
          <a:p>
            <a:pPr marL="0" indent="0" algn="just">
              <a:buNone/>
            </a:pPr>
            <a:r>
              <a:rPr lang="es-MX" dirty="0"/>
              <a:t>Nota.— El objetivo de un sistema de gestión de la seguridad es contar en el aeródromo con un procedimiento organizado y ordenado para la gestión de la seguridad del aeródromo por parte del explotador del mismo. Las directrices sobre el sistema de gestión de la seguridad de aeródromos figuran en el Manual de certificación de aeródromos.</a:t>
            </a:r>
          </a:p>
          <a:p>
            <a:pPr marL="0" indent="0" algn="just">
              <a:buNone/>
            </a:pPr>
            <a:r>
              <a:rPr lang="es-MX" dirty="0"/>
              <a:t>1.4.5 Como parte del proceso de certificación, los Estados garantizarán que, antes del otorgamiento del certificado de aeródromo, el solicitante presente para que sea aprobado/ aceptado un manual que incluya toda la información correspondiente sobre el sitio del aeródromo, sus instalaciones y servicios, su equipo, sus procedimientos operacionales, su organización y su administración, incluyendo un sistema de gestión de la seguridad.</a:t>
            </a:r>
          </a:p>
          <a:p>
            <a:pPr marL="0" indent="0" algn="just">
              <a:buNone/>
            </a:pPr>
            <a:r>
              <a:rPr lang="es-MX" dirty="0"/>
              <a:t>1.4.6 Al 24 de noviembre de 2005, un aeródromo certificado tendrá en servicio un sistema de gestión de la seguridad.</a:t>
            </a:r>
          </a:p>
          <a:p>
            <a:pPr marL="0" indent="0" algn="just">
              <a:buNone/>
            </a:pPr>
            <a:endParaRPr lang="es-MX" dirty="0" smtClean="0"/>
          </a:p>
        </p:txBody>
      </p:sp>
    </p:spTree>
    <p:extLst>
      <p:ext uri="{BB962C8B-B14F-4D97-AF65-F5344CB8AC3E}">
        <p14:creationId xmlns:p14="http://schemas.microsoft.com/office/powerpoint/2010/main" val="23614756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79512" y="260648"/>
            <a:ext cx="8784976" cy="6336704"/>
          </a:xfrm>
        </p:spPr>
        <p:txBody>
          <a:bodyPr>
            <a:normAutofit fontScale="70000" lnSpcReduction="20000"/>
          </a:bodyPr>
          <a:lstStyle/>
          <a:p>
            <a:pPr marL="0" indent="0" algn="just">
              <a:buNone/>
            </a:pPr>
            <a:r>
              <a:rPr lang="es-MX" b="1" dirty="0" smtClean="0"/>
              <a:t>RESTRICCIÓN </a:t>
            </a:r>
            <a:r>
              <a:rPr lang="es-MX" b="1" dirty="0"/>
              <a:t>Y ELIMINACIÓN DE </a:t>
            </a:r>
            <a:r>
              <a:rPr lang="es-MX" b="1" dirty="0" smtClean="0"/>
              <a:t>OBSTÁCULOS</a:t>
            </a:r>
          </a:p>
          <a:p>
            <a:pPr marL="0" indent="0" algn="just">
              <a:buNone/>
            </a:pPr>
            <a:endParaRPr lang="es-MX" dirty="0"/>
          </a:p>
          <a:p>
            <a:pPr algn="just"/>
            <a:r>
              <a:rPr lang="es-MX" dirty="0"/>
              <a:t>Nota 1.— La finalidad de las especificaciones del presente capítulo es definir el espacio aéreo que debe mantenerse libre de obstáculos alrededor de los aeródromos para que puedan llevarse a cabo con seguridad las operaciones de aviones previstas y evitar que los aeródromos queden inutilizados por la multiplicidad de obstáculos en sus alrededores. Esto se logra mediante una serie de superficies limitadoras de obstáculos que marcan los límites hasta donde los objetos pueden proyectarse en el espacio aéreo.</a:t>
            </a:r>
          </a:p>
          <a:p>
            <a:pPr algn="just"/>
            <a:r>
              <a:rPr lang="es-MX" dirty="0"/>
              <a:t>Nota 2.— Los objetos que atraviesan las superficies limitadoras de obstáculos especificadas en este capítulo, pueden, en ciertas circunstancias, dar lugar a una mayor altitud o altura de franqueamiento de obstáculos en el procedimiento de aproximación por instrumentos o en el correspondiente procedimiento de aproximación visual en circuito. Los criterios de evaluación se indican en los Procedimientos para los servicios de navegación aérea — Operación de aeronaves (PAN-OPS) (</a:t>
            </a:r>
            <a:r>
              <a:rPr lang="es-MX" dirty="0" err="1"/>
              <a:t>Doc</a:t>
            </a:r>
            <a:r>
              <a:rPr lang="es-MX" dirty="0"/>
              <a:t> 8168).</a:t>
            </a:r>
          </a:p>
          <a:p>
            <a:pPr algn="just"/>
            <a:r>
              <a:rPr lang="es-MX" dirty="0"/>
              <a:t>Nota 3.— En 5.3.5.41 a 5.3.5.45 se indica lo relativo al establecimiento y a los requisitos de las superficies de protección contra obstáculos para los sistemas visuales indicadores de pendiente de aproximación.</a:t>
            </a:r>
          </a:p>
          <a:p>
            <a:pPr marL="0" indent="0" algn="just">
              <a:buNone/>
            </a:pPr>
            <a:endParaRPr lang="es-MX" dirty="0"/>
          </a:p>
        </p:txBody>
      </p:sp>
    </p:spTree>
    <p:extLst>
      <p:ext uri="{BB962C8B-B14F-4D97-AF65-F5344CB8AC3E}">
        <p14:creationId xmlns:p14="http://schemas.microsoft.com/office/powerpoint/2010/main" val="27193315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Marcador de contenido"/>
          <p:cNvPicPr>
            <a:picLocks noGrp="1"/>
          </p:cNvPicPr>
          <p:nvPr>
            <p:ph idx="1"/>
          </p:nvPr>
        </p:nvPicPr>
        <p:blipFill>
          <a:blip r:embed="rId2"/>
          <a:stretch>
            <a:fillRect/>
          </a:stretch>
        </p:blipFill>
        <p:spPr>
          <a:xfrm>
            <a:off x="323528" y="404664"/>
            <a:ext cx="8496944" cy="6048672"/>
          </a:xfrm>
          <a:prstGeom prst="rect">
            <a:avLst/>
          </a:prstGeom>
        </p:spPr>
      </p:pic>
    </p:spTree>
    <p:extLst>
      <p:ext uri="{BB962C8B-B14F-4D97-AF65-F5344CB8AC3E}">
        <p14:creationId xmlns:p14="http://schemas.microsoft.com/office/powerpoint/2010/main" val="1330022770"/>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176</TotalTime>
  <Words>1558</Words>
  <Application>Microsoft Office PowerPoint</Application>
  <PresentationFormat>Presentación en pantalla (4:3)</PresentationFormat>
  <Paragraphs>116</Paragraphs>
  <Slides>11</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11</vt:i4>
      </vt:variant>
    </vt:vector>
  </HeadingPairs>
  <TitlesOfParts>
    <vt:vector size="14" baseType="lpstr">
      <vt:lpstr>Arial</vt:lpstr>
      <vt:lpstr>Calibri</vt:lpstr>
      <vt:lpstr>Tema de Office</vt:lpstr>
      <vt:lpstr>CAMARA DE DIPUTADOS  ESTADOS UNIDOS MEXICANOS  COMISIÓN DE INFRAESTRUCTURA</vt:lpstr>
      <vt:lpstr>INTRODUCCIÓN</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Planeación de un Aeropuerto </vt:lpstr>
      <vt:lpstr>Conclusiones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Rashid</dc:creator>
  <cp:lastModifiedBy>Usuario</cp:lastModifiedBy>
  <cp:revision>25</cp:revision>
  <dcterms:created xsi:type="dcterms:W3CDTF">2019-05-27T23:12:19Z</dcterms:created>
  <dcterms:modified xsi:type="dcterms:W3CDTF">2019-05-28T18:21:57Z</dcterms:modified>
</cp:coreProperties>
</file>